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5" r:id="rId2"/>
    <p:sldId id="256" r:id="rId3"/>
    <p:sldId id="257" r:id="rId4"/>
    <p:sldId id="258" r:id="rId5"/>
    <p:sldId id="296" r:id="rId6"/>
    <p:sldId id="300" r:id="rId7"/>
    <p:sldId id="301" r:id="rId8"/>
    <p:sldId id="302" r:id="rId9"/>
    <p:sldId id="303" r:id="rId10"/>
    <p:sldId id="262" r:id="rId11"/>
    <p:sldId id="263" r:id="rId12"/>
    <p:sldId id="304" r:id="rId13"/>
    <p:sldId id="264" r:id="rId14"/>
    <p:sldId id="305" r:id="rId15"/>
    <p:sldId id="306" r:id="rId16"/>
    <p:sldId id="307" r:id="rId17"/>
    <p:sldId id="308" r:id="rId18"/>
    <p:sldId id="309" r:id="rId19"/>
    <p:sldId id="310" r:id="rId20"/>
    <p:sldId id="311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0FA4D-0D8D-4859-8F10-0EE46E207174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69285-17BE-40C0-AC7B-B1C9E1640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2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761F4-46BE-43F0-B431-DEF1006A6266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3794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19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6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93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22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5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32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68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6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3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9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6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74A28-6712-43C8-8674-984F5DAF577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15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19288" y="1341831"/>
            <a:ext cx="7772400" cy="1470025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ru-RU" altLang="ru-RU" sz="4400" b="1" dirty="0" smtClean="0"/>
              <a:t>Характеристика экономического факультета и образовательной среды</a:t>
            </a:r>
            <a:endParaRPr lang="ru-RU" altLang="ru-RU" sz="44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19288" y="4005263"/>
            <a:ext cx="8280400" cy="1441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3200" dirty="0"/>
              <a:t>Дисциплина </a:t>
            </a:r>
            <a:br>
              <a:rPr lang="ru-RU" altLang="ru-RU" sz="3200" dirty="0"/>
            </a:br>
            <a:r>
              <a:rPr lang="ru-RU" altLang="ru-RU" sz="3200" dirty="0"/>
              <a:t> «</a:t>
            </a:r>
            <a:r>
              <a:rPr lang="ru-RU" altLang="ru-RU" sz="3600" dirty="0"/>
              <a:t>Введение в специальность»</a:t>
            </a:r>
            <a:r>
              <a:rPr lang="ru-RU" altLang="ru-RU" sz="3200" dirty="0"/>
              <a:t> </a:t>
            </a:r>
            <a:br>
              <a:rPr lang="ru-RU" altLang="ru-RU" sz="3200" dirty="0"/>
            </a:br>
            <a:r>
              <a:rPr lang="ru-RU" altLang="ru-RU" sz="3200" dirty="0"/>
              <a:t>Лекция </a:t>
            </a:r>
            <a:r>
              <a:rPr lang="ru-RU" altLang="ru-RU" sz="3200" dirty="0" smtClean="0"/>
              <a:t>3</a:t>
            </a: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40837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>
            <a:normAutofit fontScale="90000"/>
          </a:bodyPr>
          <a:lstStyle/>
          <a:p>
            <a:r>
              <a:rPr lang="ru-RU" altLang="ru-RU" sz="4400" b="1" dirty="0"/>
              <a:t>2</a:t>
            </a:r>
            <a:r>
              <a:rPr lang="ru-RU" altLang="ru-RU" sz="4400" b="1" dirty="0" smtClean="0"/>
              <a:t>. Личностно-ориентированная образовательная среда для обучения</a:t>
            </a:r>
            <a:endParaRPr lang="ru-RU" alt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767122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6057" y="864049"/>
            <a:ext cx="112950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/>
              <a:t>      Образование </a:t>
            </a:r>
            <a:r>
              <a:rPr lang="ru-RU" sz="3600" dirty="0"/>
              <a:t>в ФГБОУ ВО Ставропольский ГАУ рассматривается как многообразная личностно-ориентированная деятельность, обеспечивающая самоопределение и самореализацию личности в изменяющейся социокультурной среде.</a:t>
            </a:r>
          </a:p>
          <a:p>
            <a:pPr algn="just"/>
            <a:r>
              <a:rPr lang="ru-RU" sz="3600" dirty="0" smtClean="0"/>
              <a:t>      В </a:t>
            </a:r>
            <a:r>
              <a:rPr lang="ru-RU" sz="3600" dirty="0"/>
              <a:t>соответствии с этим в университете развивается личностно-ориентированная образовательная среда, которая включает несколько компонентов.</a:t>
            </a:r>
          </a:p>
        </p:txBody>
      </p:sp>
    </p:spTree>
    <p:extLst>
      <p:ext uri="{BB962C8B-B14F-4D97-AF65-F5344CB8AC3E}">
        <p14:creationId xmlns:p14="http://schemas.microsoft.com/office/powerpoint/2010/main" val="12864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051" y="528398"/>
            <a:ext cx="11151325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-990600" algn="l"/>
                <a:tab pos="540385" algn="l"/>
              </a:tabLst>
            </a:pPr>
            <a:r>
              <a:rPr lang="ru-RU" sz="2000" b="1" dirty="0">
                <a:ea typeface="Calibri" panose="020F0502020204030204" pitchFamily="34" charset="0"/>
              </a:rPr>
              <a:t>Система информационно-методической поддержки. </a:t>
            </a:r>
            <a:r>
              <a:rPr lang="ru-RU" sz="2000" dirty="0">
                <a:ea typeface="Calibri" panose="020F0502020204030204" pitchFamily="34" charset="0"/>
              </a:rPr>
              <a:t>Вузом разработана «Концепция информатизации </a:t>
            </a:r>
            <a:r>
              <a:rPr lang="ru-RU" sz="2000" dirty="0" err="1">
                <a:ea typeface="Calibri" panose="020F0502020204030204" pitchFamily="34" charset="0"/>
              </a:rPr>
              <a:t>СтГАУ</a:t>
            </a:r>
            <a:r>
              <a:rPr lang="ru-RU" sz="2000" dirty="0">
                <a:ea typeface="Calibri" panose="020F0502020204030204" pitchFamily="34" charset="0"/>
              </a:rPr>
              <a:t>», в рамках которой проводится работа по обеспечению образовательных программ электронным учебно-методическим обеспечением с размещением его на сайте </a:t>
            </a:r>
            <a:r>
              <a:rPr lang="ru-RU" sz="2000" dirty="0" err="1">
                <a:ea typeface="Calibri" panose="020F0502020204030204" pitchFamily="34" charset="0"/>
              </a:rPr>
              <a:t>СтГАУ</a:t>
            </a:r>
            <a:r>
              <a:rPr lang="ru-RU" sz="2000" dirty="0">
                <a:ea typeface="Calibri" panose="020F0502020204030204" pitchFamily="34" charset="0"/>
              </a:rPr>
              <a:t> и организацией доступа к нему всех обучающихся через сеть Интернет; развитие электронных библиотечных систем </a:t>
            </a:r>
            <a:r>
              <a:rPr lang="ru-RU" sz="2000" dirty="0" err="1">
                <a:ea typeface="Calibri" panose="020F0502020204030204" pitchFamily="34" charset="0"/>
              </a:rPr>
              <a:t>СтГАУ</a:t>
            </a:r>
            <a:r>
              <a:rPr lang="ru-RU" sz="2000" dirty="0">
                <a:ea typeface="Calibri" panose="020F0502020204030204" pitchFamily="34" charset="0"/>
              </a:rPr>
              <a:t>, создание электронных сред обучения с использованием дистанционных образовательных технологий для обеспечения самостоятельной работы студентов</a:t>
            </a:r>
            <a:r>
              <a:rPr lang="ru-RU" sz="2000" dirty="0" smtClean="0">
                <a:ea typeface="Calibri" panose="020F0502020204030204" pitchFamily="34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-990600" algn="l"/>
                <a:tab pos="540385" algn="l"/>
              </a:tabLst>
            </a:pPr>
            <a:endParaRPr lang="ru-RU" sz="2000" dirty="0"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  <a:tabLst>
                <a:tab pos="-990600" algn="l"/>
              </a:tabLst>
            </a:pPr>
            <a:r>
              <a:rPr lang="ru-RU" sz="2000" dirty="0">
                <a:ea typeface="Times New Roman" panose="02020603050405020304" pitchFamily="18" charset="0"/>
              </a:rPr>
              <a:t>В университете функционирует сервис «Личный кабинет студента» в информационно-образовательной среде </a:t>
            </a:r>
            <a:r>
              <a:rPr lang="ru-RU" sz="2000" dirty="0" err="1">
                <a:ea typeface="Times New Roman" panose="02020603050405020304" pitchFamily="18" charset="0"/>
              </a:rPr>
              <a:t>СтГАУ</a:t>
            </a:r>
            <a:r>
              <a:rPr lang="ru-RU" sz="2000" dirty="0">
                <a:ea typeface="Times New Roman" panose="02020603050405020304" pitchFamily="18" charset="0"/>
              </a:rPr>
              <a:t>, пользуясь которым студент может получить информацию о содержании читаемых дисциплин, ведущих преподавателях, графиках учебного процесса, графиках самостоятельной работы, проследить за результатами промежуточной аттестации, получить доступ к учебно-методическому обеспечению изучаемых дисциплин, разработанных ППС вуза или размещенных в электронных библиотечных системах, размещать свои достижения и награды в электронном портфолио, и т. д., ознакомиться с расписанием, которое составляется на основе собственного программного обеспечения. </a:t>
            </a:r>
            <a:endParaRPr lang="ru-RU" sz="2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0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0113" y="1268998"/>
            <a:ext cx="1147789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         Система </a:t>
            </a:r>
            <a:r>
              <a:rPr lang="ru-RU" sz="2800" b="1" dirty="0"/>
              <a:t>формирования социокультурной среды, создания условий, необходимых для социализации личности в образовательной среде университета.</a:t>
            </a:r>
            <a:r>
              <a:rPr lang="ru-RU" sz="2800" dirty="0"/>
              <a:t> </a:t>
            </a:r>
            <a:endParaRPr lang="ru-RU" sz="2800" dirty="0" smtClean="0"/>
          </a:p>
          <a:p>
            <a:pPr algn="just"/>
            <a:r>
              <a:rPr lang="ru-RU" sz="2800" dirty="0"/>
              <a:t> </a:t>
            </a:r>
            <a:r>
              <a:rPr lang="ru-RU" sz="2800" dirty="0" smtClean="0"/>
              <a:t>        Она </a:t>
            </a:r>
            <a:r>
              <a:rPr lang="ru-RU" sz="2800" dirty="0"/>
              <a:t>включает комплекс мероприятий и </a:t>
            </a:r>
            <a:r>
              <a:rPr lang="ru-RU" sz="2800" dirty="0" err="1"/>
              <a:t>внутривузовских</a:t>
            </a:r>
            <a:r>
              <a:rPr lang="ru-RU" sz="2800" dirty="0"/>
              <a:t> институтов, обеспечивающих адаптацию и интеграцию в университетское сообщество вновь поступивших студентов, а также реализацию мер социальной помощи и поддержки обучающихся. </a:t>
            </a:r>
          </a:p>
        </p:txBody>
      </p:sp>
    </p:spTree>
    <p:extLst>
      <p:ext uri="{BB962C8B-B14F-4D97-AF65-F5344CB8AC3E}">
        <p14:creationId xmlns:p14="http://schemas.microsoft.com/office/powerpoint/2010/main" val="3279582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4252" y="688873"/>
            <a:ext cx="105243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Институт кураторства </a:t>
            </a:r>
            <a:r>
              <a:rPr lang="ru-RU" sz="2800" dirty="0"/>
              <a:t>в университете представляет собой неотъемлемый элемент в системе организации учебной и воспитательной деятельности, которая реализуется в рамках «Концепции воспитательной работы ФГБОУ ВО Ставропольский ГАУ». </a:t>
            </a:r>
            <a:endParaRPr lang="ru-RU" sz="2800" dirty="0" smtClean="0"/>
          </a:p>
          <a:p>
            <a:pPr algn="just"/>
            <a:r>
              <a:rPr lang="ru-RU" sz="2800" dirty="0" smtClean="0"/>
              <a:t>Целью </a:t>
            </a:r>
            <a:r>
              <a:rPr lang="ru-RU" sz="2800" dirty="0"/>
              <a:t>деятельности куратора академической группы является совершенствование учебной и бытовой дисциплины студентов, адаптация их к новым социальным условиям, создание в группе сплоченного и творческого коллектива, организация быта и досуга студентов, внедрение демократических принципов управления группой, развитие у студентов ответственности и гражданской зрелости.</a:t>
            </a:r>
          </a:p>
        </p:txBody>
      </p:sp>
    </p:spTree>
    <p:extLst>
      <p:ext uri="{BB962C8B-B14F-4D97-AF65-F5344CB8AC3E}">
        <p14:creationId xmlns:p14="http://schemas.microsoft.com/office/powerpoint/2010/main" val="379129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2501" y="695066"/>
            <a:ext cx="113603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b="1" i="1" dirty="0">
                <a:ea typeface="Times New Roman" panose="02020603050405020304" pitchFamily="18" charset="0"/>
              </a:rPr>
              <a:t>Студенческие научные общества.</a:t>
            </a:r>
            <a:r>
              <a:rPr lang="ru-RU" sz="2400" dirty="0">
                <a:ea typeface="Times New Roman" panose="02020603050405020304" pitchFamily="18" charset="0"/>
              </a:rPr>
              <a:t> Студенческие научные общества (СНО) университета – это общества, объединяющее студентов университета, активно занимающихся научно-исследовательской работой. </a:t>
            </a:r>
          </a:p>
          <a:p>
            <a:pPr indent="533400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Направления деятельности каждого студенческого научного общества университета соответствуют ведущим научным школам и направлениям вуза, проводящим фундаментальные и прикладные теоретические и экспериментальные исследования и разработки в области животноводства, растениеводства, </a:t>
            </a:r>
            <a:r>
              <a:rPr lang="ru-RU" sz="2400" dirty="0" err="1">
                <a:ea typeface="Times New Roman" panose="02020603050405020304" pitchFamily="18" charset="0"/>
              </a:rPr>
              <a:t>агроинженерии</a:t>
            </a:r>
            <a:r>
              <a:rPr lang="ru-RU" sz="2400" dirty="0"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a typeface="Times New Roman" panose="02020603050405020304" pitchFamily="18" charset="0"/>
              </a:rPr>
              <a:t>агроэкономики</a:t>
            </a:r>
            <a:r>
              <a:rPr lang="ru-RU" sz="2400" dirty="0">
                <a:ea typeface="Times New Roman" panose="02020603050405020304" pitchFamily="18" charset="0"/>
              </a:rPr>
              <a:t>. </a:t>
            </a:r>
          </a:p>
          <a:p>
            <a:pPr indent="533400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Вовлечение студенчества в деятельность СНО раскрывает потенциал и стимулирует научно-инновационную активность обучающихся, способствует успешному формированию у них </a:t>
            </a:r>
            <a:r>
              <a:rPr lang="ru-RU" sz="2400" dirty="0" err="1">
                <a:ea typeface="Times New Roman" panose="02020603050405020304" pitchFamily="18" charset="0"/>
              </a:rPr>
              <a:t>soft</a:t>
            </a:r>
            <a:r>
              <a:rPr lang="ru-RU" sz="2400" dirty="0"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a typeface="Times New Roman" panose="02020603050405020304" pitchFamily="18" charset="0"/>
              </a:rPr>
              <a:t>skills</a:t>
            </a:r>
            <a:r>
              <a:rPr lang="ru-RU" sz="2400" dirty="0"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ea typeface="Times New Roman" panose="02020603050405020304" pitchFamily="18" charset="0"/>
              </a:rPr>
              <a:t>WorldSkills</a:t>
            </a:r>
            <a:r>
              <a:rPr lang="ru-RU" sz="2400" dirty="0">
                <a:ea typeface="Times New Roman" panose="02020603050405020304" pitchFamily="18" charset="0"/>
              </a:rPr>
              <a:t> компетенций, содействует личностному и профессиональному росту студентов, а также обеспечивает преемственность научных коллективов.</a:t>
            </a:r>
          </a:p>
        </p:txBody>
      </p:sp>
    </p:spTree>
    <p:extLst>
      <p:ext uri="{BB962C8B-B14F-4D97-AF65-F5344CB8AC3E}">
        <p14:creationId xmlns:p14="http://schemas.microsoft.com/office/powerpoint/2010/main" val="2673001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635" y="450068"/>
            <a:ext cx="108428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-990600" algn="l"/>
              </a:tabLst>
            </a:pPr>
            <a:r>
              <a:rPr lang="ru-RU" sz="3600" b="1" i="1" dirty="0">
                <a:ea typeface="Times New Roman" panose="02020603050405020304" pitchFamily="18" charset="0"/>
              </a:rPr>
              <a:t>Студенческое самоуправление. </a:t>
            </a:r>
            <a:endParaRPr lang="ru-RU" sz="3600" b="1" i="1" dirty="0" smtClean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990600" algn="l"/>
              </a:tabLst>
            </a:pPr>
            <a:endParaRPr lang="ru-RU" sz="3600" b="1" i="1" dirty="0" smtClean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990600" algn="l"/>
              </a:tabLst>
            </a:pPr>
            <a:r>
              <a:rPr lang="ru-RU" sz="3600" dirty="0" smtClean="0">
                <a:ea typeface="Times New Roman" panose="02020603050405020304" pitchFamily="18" charset="0"/>
              </a:rPr>
              <a:t>Главной </a:t>
            </a:r>
            <a:r>
              <a:rPr lang="ru-RU" sz="3600" dirty="0">
                <a:ea typeface="Times New Roman" panose="02020603050405020304" pitchFamily="18" charset="0"/>
              </a:rPr>
              <a:t>целью и задачей модели студенческого самоуправления в университете является развитие и углубление демократических традиций вуза, воспитание у студентов гражданской ответственности и активного творческого отношения к учебе, общественной деятельности и общественно-полезному труду, формирование лидерских качеств. </a:t>
            </a:r>
          </a:p>
        </p:txBody>
      </p:sp>
    </p:spTree>
    <p:extLst>
      <p:ext uri="{BB962C8B-B14F-4D97-AF65-F5344CB8AC3E}">
        <p14:creationId xmlns:p14="http://schemas.microsoft.com/office/powerpoint/2010/main" val="1778658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822" y="489972"/>
            <a:ext cx="112865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31825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b="1" i="1" dirty="0">
                <a:ea typeface="Times New Roman" panose="02020603050405020304" pitchFamily="18" charset="0"/>
              </a:rPr>
              <a:t>Школа актива «Молодежный лидер </a:t>
            </a:r>
            <a:r>
              <a:rPr lang="ru-RU" sz="2400" b="1" i="1" dirty="0" err="1">
                <a:ea typeface="Times New Roman" panose="02020603050405020304" pitchFamily="18" charset="0"/>
              </a:rPr>
              <a:t>СтГАУ</a:t>
            </a:r>
            <a:r>
              <a:rPr lang="ru-RU" sz="2400" b="1" i="1" dirty="0">
                <a:ea typeface="Times New Roman" panose="02020603050405020304" pitchFamily="18" charset="0"/>
              </a:rPr>
              <a:t>».</a:t>
            </a:r>
            <a:r>
              <a:rPr lang="ru-RU" sz="2400" dirty="0">
                <a:ea typeface="Times New Roman" panose="02020603050405020304" pitchFamily="18" charset="0"/>
              </a:rPr>
              <a:t>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631825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dirty="0" smtClean="0">
                <a:ea typeface="Times New Roman" panose="02020603050405020304" pitchFamily="18" charset="0"/>
              </a:rPr>
              <a:t>В </a:t>
            </a:r>
            <a:r>
              <a:rPr lang="ru-RU" sz="2400" dirty="0">
                <a:ea typeface="Times New Roman" panose="02020603050405020304" pitchFamily="18" charset="0"/>
              </a:rPr>
              <a:t>рамках школы молодежь раскрывает свой лидерский потенциал, проявляют активную гражданскую позицию, творческие и организаторские способности. Два раза в год проходят сессии школы, в рамках которых проводятся тренинги, мастер-классы от Министерства образования и молодежной политики Ставропольского края, городской службы спасения, преподавателей университета, бизнес-тренеров по широкому кругу тем: «Политическая активность молодежи», «Креативное мышление», «Лидерство и управление командой», «Молодежное правительство», «Молодежные инициативы», «</a:t>
            </a:r>
            <a:r>
              <a:rPr lang="ru-RU" sz="2400" dirty="0" err="1">
                <a:ea typeface="Times New Roman" panose="02020603050405020304" pitchFamily="18" charset="0"/>
              </a:rPr>
              <a:t>Волонтерство</a:t>
            </a:r>
            <a:r>
              <a:rPr lang="ru-RU" sz="2400" dirty="0">
                <a:ea typeface="Times New Roman" panose="02020603050405020304" pitchFamily="18" charset="0"/>
              </a:rPr>
              <a:t>», «Твои права», «Профком.com», «</a:t>
            </a:r>
            <a:r>
              <a:rPr lang="ru-RU" sz="2400" dirty="0" err="1">
                <a:ea typeface="Times New Roman" panose="02020603050405020304" pitchFamily="18" charset="0"/>
              </a:rPr>
              <a:t>Самопрезентация</a:t>
            </a:r>
            <a:r>
              <a:rPr lang="ru-RU" sz="2400" dirty="0">
                <a:ea typeface="Times New Roman" panose="02020603050405020304" pitchFamily="18" charset="0"/>
              </a:rPr>
              <a:t>», «Как использовать современное </a:t>
            </a:r>
            <a:r>
              <a:rPr lang="ru-RU" sz="2400" dirty="0" err="1">
                <a:ea typeface="Times New Roman" panose="02020603050405020304" pitchFamily="18" charset="0"/>
              </a:rPr>
              <a:t>медиапространство</a:t>
            </a:r>
            <a:r>
              <a:rPr lang="ru-RU" sz="2400" dirty="0">
                <a:ea typeface="Times New Roman" panose="02020603050405020304" pitchFamily="18" charset="0"/>
              </a:rPr>
              <a:t> в личных и коммерческих целях» и др. Информация о работе школы актива размещается на сайте вуза, видеосюжеты размещают  в интернет-сервисе </a:t>
            </a:r>
            <a:r>
              <a:rPr lang="ru-RU" sz="2400" dirty="0" err="1">
                <a:ea typeface="Times New Roman" panose="02020603050405020304" pitchFamily="18" charset="0"/>
              </a:rPr>
              <a:t>YouTube</a:t>
            </a:r>
            <a:r>
              <a:rPr lang="ru-RU" sz="2400" dirty="0">
                <a:ea typeface="Times New Roman" panose="02020603050405020304" pitchFamily="18" charset="0"/>
              </a:rPr>
              <a:t>, в социальной сети «</a:t>
            </a:r>
            <a:r>
              <a:rPr lang="ru-RU" sz="2400" dirty="0" err="1">
                <a:ea typeface="Times New Roman" panose="02020603050405020304" pitchFamily="18" charset="0"/>
              </a:rPr>
              <a:t>Вконтакте</a:t>
            </a:r>
            <a:r>
              <a:rPr lang="ru-RU" sz="2400" dirty="0">
                <a:ea typeface="Times New Roman" panose="02020603050405020304" pitchFamily="18" charset="0"/>
              </a:rPr>
              <a:t>».</a:t>
            </a:r>
          </a:p>
          <a:p>
            <a:pPr indent="631825" algn="just">
              <a:spcAft>
                <a:spcPts val="0"/>
              </a:spcAft>
              <a:tabLst>
                <a:tab pos="-9906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В течение всего учебного года в рамках школы для студентов реализуются проекты «Ступени роста», «Школа личностного роста», «Школа молодого политика». </a:t>
            </a:r>
            <a:endParaRPr lang="ru-RU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34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847" y="840032"/>
            <a:ext cx="111520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3600" b="1" dirty="0"/>
              <a:t>Студенческие специализированные отряды (ССО</a:t>
            </a:r>
            <a:r>
              <a:rPr lang="ru-RU" sz="3600" b="1" dirty="0" smtClean="0"/>
              <a:t>).</a:t>
            </a:r>
          </a:p>
          <a:p>
            <a:pPr indent="538163" algn="just"/>
            <a:endParaRPr lang="ru-RU" sz="3600" dirty="0"/>
          </a:p>
          <a:p>
            <a:pPr indent="538163" algn="just"/>
            <a:r>
              <a:rPr lang="ru-RU" sz="3600" dirty="0" smtClean="0"/>
              <a:t> </a:t>
            </a:r>
            <a:r>
              <a:rPr lang="ru-RU" sz="3600" dirty="0"/>
              <a:t>Деятельность ССО рассматривается университетом как неотъемлемая часть воспитания творческих и инициативных молодых людей, способных успешно адаптироваться в различных жизненных ситуациях. Поэтому университет поддерживает традицию широкого вовлечения студенчества в ряды ССО.</a:t>
            </a:r>
          </a:p>
        </p:txBody>
      </p:sp>
    </p:spTree>
    <p:extLst>
      <p:ext uri="{BB962C8B-B14F-4D97-AF65-F5344CB8AC3E}">
        <p14:creationId xmlns:p14="http://schemas.microsoft.com/office/powerpoint/2010/main" val="2322191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0294" y="175300"/>
            <a:ext cx="1111175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6450" algn="just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Вовлечение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культурно-массовую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профессиональную творческую деятельность осуществляют сотрудники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 эстетического воспитания студентов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(ЦЭВС)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06450"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его поддержке на факультетах университета и на базе ЦЭВС действуют 65 творческих коллективов.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806450"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ЦЭВС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 поддерживает и продвигает талантливую студенческую молодежь; разрабатывает и внедряет комплексные инновационных проекты на стыке традиционных форм культурно-творческой деятельности и современной музыки – шоу-проект «Битва студий» (серия конкурсных концертов четырех вокальных студий «Джойс», «Анфас», «Прованс» и «Ритм» в номинациях соло, дуэт и ансамбль), фестиваль «Россыпь талантов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СтГАУ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фестиваль национальных культур «Дружба народов», чемпионаты игр КВН, смотр-конкурс самодеятельного творчества первокурсников «Молодые таланты») дизайна и моды (Театр моды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5019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1649668"/>
            <a:ext cx="10755517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 dirty="0" smtClean="0"/>
              <a:t>План Лекции</a:t>
            </a:r>
          </a:p>
          <a:p>
            <a:pPr>
              <a:spcBef>
                <a:spcPct val="50000"/>
              </a:spcBef>
            </a:pPr>
            <a:endParaRPr lang="ru-RU" altLang="ru-RU" sz="3600" b="1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/>
              <a:t>Структура экономического факультета .</a:t>
            </a: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 smtClean="0"/>
              <a:t>Личностно-ориентированная </a:t>
            </a:r>
            <a:r>
              <a:rPr lang="ru-RU" altLang="ru-RU" sz="3600" dirty="0"/>
              <a:t>образовательная среда для обучения.</a:t>
            </a: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258567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399" y="627112"/>
            <a:ext cx="1111175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2788" algn="just">
              <a:spcAft>
                <a:spcPts val="0"/>
              </a:spcAft>
              <a:tabLst>
                <a:tab pos="-990600" algn="l"/>
              </a:tabLst>
            </a:pPr>
            <a:r>
              <a:rPr lang="ru-RU" sz="3200" b="1" dirty="0">
                <a:ea typeface="Times New Roman" panose="02020603050405020304" pitchFamily="18" charset="0"/>
              </a:rPr>
              <a:t> «Школа волонтерской деятельности и социального проектирования»</a:t>
            </a:r>
            <a:r>
              <a:rPr lang="ru-RU" sz="3200" dirty="0">
                <a:ea typeface="Times New Roman" panose="02020603050405020304" pitchFamily="18" charset="0"/>
              </a:rPr>
              <a:t> – это консультационная, информационная и обучающая площадка для студентов университета, представителей региональных общественных и молодежных организаций, а также горожан, желающих стать </a:t>
            </a:r>
            <a:r>
              <a:rPr lang="ru-RU" sz="3200" dirty="0" smtClean="0">
                <a:ea typeface="Times New Roman" panose="02020603050405020304" pitchFamily="18" charset="0"/>
              </a:rPr>
              <a:t>волонтерами.</a:t>
            </a:r>
          </a:p>
          <a:p>
            <a:pPr indent="712788" algn="just">
              <a:spcAft>
                <a:spcPts val="0"/>
              </a:spcAft>
              <a:tabLst>
                <a:tab pos="-990600" algn="l"/>
              </a:tabLst>
            </a:pPr>
            <a:r>
              <a:rPr lang="ru-RU" sz="3200" dirty="0" smtClean="0">
                <a:ea typeface="Times New Roman" panose="02020603050405020304" pitchFamily="18" charset="0"/>
              </a:rPr>
              <a:t>Она </a:t>
            </a:r>
            <a:r>
              <a:rPr lang="ru-RU" sz="3200" dirty="0">
                <a:ea typeface="Times New Roman" panose="02020603050405020304" pitchFamily="18" charset="0"/>
              </a:rPr>
              <a:t>создана, чтобы каждый активный и неравнодушный молодой человек мог реализовать себя через волонтерские проекты, помогая социальным, образовательным и медицинским учреждениям, детям из сиротских приютов и социально-реабилитационных центров, инвалидам, ветеранам и пожилым людям.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39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>
            <a:normAutofit fontScale="90000"/>
          </a:bodyPr>
          <a:lstStyle/>
          <a:p>
            <a:r>
              <a:rPr lang="ru-RU" altLang="ru-RU" sz="4000" b="1" dirty="0"/>
              <a:t>1</a:t>
            </a:r>
            <a:r>
              <a:rPr lang="ru-RU" altLang="ru-RU" sz="4000" b="1" dirty="0" smtClean="0"/>
              <a:t>. </a:t>
            </a:r>
            <a:r>
              <a:rPr lang="ru-RU" altLang="ru-RU" sz="4000" b="1" dirty="0"/>
              <a:t>Структура экономического факультета .</a:t>
            </a:r>
            <a:br>
              <a:rPr lang="ru-RU" altLang="ru-RU" sz="4000" b="1" dirty="0"/>
            </a:br>
            <a:endParaRPr lang="ru-RU" alt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2640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031" y="302359"/>
            <a:ext cx="114125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История </a:t>
            </a:r>
            <a:r>
              <a:rPr lang="ru-RU" sz="2800" dirty="0"/>
              <a:t>развития экономического факультета началась с 1961 года. За пятидесятилетнюю историю факультет претерпел серьезные трансформации, подготовил более 11 тысяч специалистов экономического профиля, которые пополнили реальный сектор экономики страны. В настоящее время обладает крупнейшим научно-инновационным и педагогическим потенциалом, мощной материально-технической базой, позволяющим готовить высококвалифицированных специалистов экономического профиля, конкурентоспособных на отечественном и мировом рынке труда. </a:t>
            </a:r>
            <a:endParaRPr lang="ru-RU" sz="2800" dirty="0" smtClean="0"/>
          </a:p>
          <a:p>
            <a:pPr algn="just"/>
            <a:r>
              <a:rPr lang="ru-RU" sz="2800" dirty="0"/>
              <a:t> </a:t>
            </a:r>
            <a:r>
              <a:rPr lang="ru-RU" sz="2800" dirty="0" smtClean="0"/>
              <a:t>      С </a:t>
            </a:r>
            <a:r>
              <a:rPr lang="ru-RU" sz="2800" dirty="0"/>
              <a:t>2007 года факультет возглавила доктор экономических наук, профессор, почетный работник высшего профессионального образования Ольга Николаевна </a:t>
            </a:r>
            <a:r>
              <a:rPr lang="ru-RU" sz="2800" dirty="0" err="1"/>
              <a:t>Кусакина</a:t>
            </a:r>
            <a:r>
              <a:rPr lang="ru-RU" sz="2800" dirty="0"/>
              <a:t>, выпускница экономического факультета 1985 </a:t>
            </a:r>
            <a:r>
              <a:rPr lang="ru-RU" sz="2800" dirty="0" smtClean="0"/>
              <a:t>года.</a:t>
            </a:r>
          </a:p>
          <a:p>
            <a:pPr algn="just"/>
            <a:r>
              <a:rPr lang="ru-RU" sz="2800" dirty="0" smtClean="0"/>
              <a:t>        С 2019 года декан факультета кандидат экономических наук, доцент Назаренко Антон Владимирович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2230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799" y="363915"/>
            <a:ext cx="1153014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Организационная схема экономического факультета</a:t>
            </a:r>
          </a:p>
          <a:p>
            <a:pPr algn="just"/>
            <a:r>
              <a:rPr lang="ru-RU" sz="3200" dirty="0" smtClean="0"/>
              <a:t>            Экономический </a:t>
            </a:r>
            <a:r>
              <a:rPr lang="ru-RU" sz="3200" dirty="0"/>
              <a:t>факультет является структурным подразделением </a:t>
            </a:r>
            <a:r>
              <a:rPr lang="ru-RU" sz="3200" dirty="0" smtClean="0"/>
              <a:t>университета.</a:t>
            </a:r>
          </a:p>
          <a:p>
            <a:pPr algn="just"/>
            <a:r>
              <a:rPr lang="ru-RU" sz="3200" dirty="0" smtClean="0"/>
              <a:t>            В </a:t>
            </a:r>
            <a:r>
              <a:rPr lang="ru-RU" sz="3200" dirty="0"/>
              <a:t>структуре факультета 5 кафедр –экономическая теория и экономика АПК (заведующая кафедрой, д.э.н., профессор </a:t>
            </a:r>
            <a:r>
              <a:rPr lang="ru-RU" sz="3200" dirty="0" err="1"/>
              <a:t>Кусакина</a:t>
            </a:r>
            <a:r>
              <a:rPr lang="ru-RU" sz="3200" dirty="0"/>
              <a:t> О.Н.), предпринимательства и мировой экономики (заведующая кафедрой, </a:t>
            </a:r>
            <a:r>
              <a:rPr lang="ru-RU" sz="3200" dirty="0" smtClean="0"/>
              <a:t>к.э.н</a:t>
            </a:r>
            <a:r>
              <a:rPr lang="ru-RU" sz="3200" dirty="0"/>
              <a:t>., </a:t>
            </a:r>
            <a:r>
              <a:rPr lang="ru-RU" sz="3200" dirty="0" smtClean="0"/>
              <a:t>доцент Тельнова Н.Н.), </a:t>
            </a:r>
            <a:r>
              <a:rPr lang="ru-RU" sz="3200" dirty="0"/>
              <a:t>менеджмента (заведующий кафедрой, </a:t>
            </a:r>
            <a:r>
              <a:rPr lang="ru-RU" sz="3200" dirty="0" smtClean="0"/>
              <a:t>к.э.н</a:t>
            </a:r>
            <a:r>
              <a:rPr lang="ru-RU" sz="3200" dirty="0"/>
              <a:t>., </a:t>
            </a:r>
            <a:r>
              <a:rPr lang="ru-RU" sz="3200" dirty="0" smtClean="0"/>
              <a:t>Назаренко А.В.) государственного </a:t>
            </a:r>
            <a:r>
              <a:rPr lang="ru-RU" sz="3200" dirty="0"/>
              <a:t>и муниципального управления и права (заведующая кафедрой, </a:t>
            </a:r>
            <a:r>
              <a:rPr lang="ru-RU" sz="3200" dirty="0" err="1"/>
              <a:t>д.ю.н</a:t>
            </a:r>
            <a:r>
              <a:rPr lang="ru-RU" sz="3200" dirty="0"/>
              <a:t>., доцент Мирошниченко Н.В.), информационных систем (заведующий кафедрой, </a:t>
            </a:r>
            <a:r>
              <a:rPr lang="ru-RU" sz="3200" dirty="0" smtClean="0"/>
              <a:t>к.э.н</a:t>
            </a:r>
            <a:r>
              <a:rPr lang="ru-RU" sz="3200" dirty="0"/>
              <a:t>., доцент </a:t>
            </a:r>
            <a:r>
              <a:rPr lang="ru-RU" sz="3200" dirty="0" err="1" smtClean="0"/>
              <a:t>Шматко</a:t>
            </a:r>
            <a:r>
              <a:rPr lang="ru-RU" sz="3200" dirty="0" smtClean="0"/>
              <a:t> С.Г.)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11347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85" y="406173"/>
            <a:ext cx="10414520" cy="45707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079159" y="5360516"/>
            <a:ext cx="558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1. </a:t>
            </a:r>
            <a:r>
              <a:rPr lang="ru-RU" dirty="0"/>
              <a:t>Управленческая структура Ставропольского ГАУ </a:t>
            </a:r>
          </a:p>
        </p:txBody>
      </p:sp>
    </p:spTree>
    <p:extLst>
      <p:ext uri="{BB962C8B-B14F-4D97-AF65-F5344CB8AC3E}">
        <p14:creationId xmlns:p14="http://schemas.microsoft.com/office/powerpoint/2010/main" val="731372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0925" y="117693"/>
            <a:ext cx="1147789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Научно-исследовательские лаборатории экономического факультета </a:t>
            </a:r>
            <a:r>
              <a:rPr lang="ru-RU" sz="3600" dirty="0" smtClean="0"/>
              <a:t>:</a:t>
            </a:r>
            <a:endParaRPr lang="ru-RU" sz="3600" dirty="0"/>
          </a:p>
          <a:p>
            <a:r>
              <a:rPr lang="ru-RU" sz="3600" dirty="0"/>
              <a:t>На базе экономического факультета созданы 5 инновационных лабораторий и центров: </a:t>
            </a:r>
            <a:endParaRPr lang="ru-RU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Ставропольское </a:t>
            </a:r>
            <a:r>
              <a:rPr lang="ru-RU" sz="3600" dirty="0"/>
              <a:t>региональное отделение Центра социальной политики и мониторинга развития села; </a:t>
            </a:r>
            <a:endParaRPr lang="ru-RU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Учебно-консультационный </a:t>
            </a:r>
            <a:r>
              <a:rPr lang="ru-RU" sz="3600" dirty="0"/>
              <a:t>информационный центр; </a:t>
            </a:r>
            <a:endParaRPr lang="ru-RU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Учебно-научная </a:t>
            </a:r>
            <a:r>
              <a:rPr lang="ru-RU" sz="3600" dirty="0"/>
              <a:t>лаборатория информационных и коммуникационных технологий. </a:t>
            </a:r>
            <a:endParaRPr lang="ru-RU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Лаборатория </a:t>
            </a:r>
            <a:r>
              <a:rPr lang="ru-RU" sz="3600" dirty="0"/>
              <a:t>маркетинговых исследований «</a:t>
            </a:r>
            <a:r>
              <a:rPr lang="ru-RU" sz="3600" dirty="0" err="1"/>
              <a:t>Marketerra</a:t>
            </a:r>
            <a:r>
              <a:rPr lang="ru-RU" sz="3600" dirty="0"/>
              <a:t>». </a:t>
            </a:r>
            <a:endParaRPr lang="ru-RU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Центр </a:t>
            </a:r>
            <a:r>
              <a:rPr lang="ru-RU" sz="3600" dirty="0"/>
              <a:t>моделирования управленческих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1924599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9119" y="526929"/>
            <a:ext cx="1125582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/>
              <a:t>Миссия экономического факультета: </a:t>
            </a:r>
            <a:r>
              <a:rPr lang="ru-RU" sz="3200" dirty="0"/>
              <a:t>приумножая традиции Ставропольского государственного аграрного университета, используя новейшие образовательные технологии и достижения науки: готовить высококвалифицированных специалистов в области экономики, управления и информационных технологий; активно участвовать в генерировании, распространении и использовании новейших фундаментальных и прикладных экономических и управленческих знаний; в целях развития человеческого потенциала и повышения конкурентоспособности Юга России и российского общества, основанных на знаниях.</a:t>
            </a:r>
          </a:p>
        </p:txBody>
      </p:sp>
    </p:spTree>
    <p:extLst>
      <p:ext uri="{BB962C8B-B14F-4D97-AF65-F5344CB8AC3E}">
        <p14:creationId xmlns:p14="http://schemas.microsoft.com/office/powerpoint/2010/main" val="859524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3988" y="354597"/>
            <a:ext cx="114517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/>
              <a:t>Миссия ФГБОУ ВО Ставропольский ГАУ: </a:t>
            </a:r>
            <a:r>
              <a:rPr lang="ru-RU" sz="4000" dirty="0"/>
              <a:t>расширить границы знания и обучения, обеспечить подготовку выпускников-профессионалов, улучшить качество жизни населения Юга РФ и способствовать сохранению и приумножению нравственных, культурных и научных ценностей общества (утверждена 01.01.2013 г.).</a:t>
            </a:r>
          </a:p>
          <a:p>
            <a:pPr algn="just"/>
            <a:r>
              <a:rPr lang="ru-RU" sz="4000" dirty="0"/>
              <a:t>Миссия ФГБОУ ВО Ставропольский ГАУ закрепляется и в целях реализуемых вузом образовательных программ.</a:t>
            </a:r>
          </a:p>
        </p:txBody>
      </p:sp>
    </p:spTree>
    <p:extLst>
      <p:ext uri="{BB962C8B-B14F-4D97-AF65-F5344CB8AC3E}">
        <p14:creationId xmlns:p14="http://schemas.microsoft.com/office/powerpoint/2010/main" val="340875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1231</Words>
  <Application>Microsoft Office PowerPoint</Application>
  <PresentationFormat>Широкоэкранный</PresentationFormat>
  <Paragraphs>52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Тема Office</vt:lpstr>
      <vt:lpstr>Характеристика экономического факультета и образовательной среды</vt:lpstr>
      <vt:lpstr>Презентация PowerPoint</vt:lpstr>
      <vt:lpstr>1. Структура экономического факультета 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Личностно-ориентированная образовательная среда для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Шлаев Дмитрий</dc:creator>
  <cp:lastModifiedBy>Дмитрий Шлаев</cp:lastModifiedBy>
  <cp:revision>13</cp:revision>
  <dcterms:created xsi:type="dcterms:W3CDTF">2018-09-12T05:54:35Z</dcterms:created>
  <dcterms:modified xsi:type="dcterms:W3CDTF">2020-10-02T07:03:33Z</dcterms:modified>
</cp:coreProperties>
</file>